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9" r:id="rId4"/>
    <p:sldId id="260" r:id="rId5"/>
    <p:sldId id="257" r:id="rId6"/>
    <p:sldId id="258" r:id="rId7"/>
    <p:sldId id="261" r:id="rId8"/>
    <p:sldId id="262" r:id="rId9"/>
    <p:sldId id="263" r:id="rId10"/>
    <p:sldId id="264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5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4B544E-BFBF-4695-837B-C60CE2F00A49}" type="doc">
      <dgm:prSet loTypeId="urn:microsoft.com/office/officeart/2005/8/layout/vList2" loCatId="list" qsTypeId="urn:microsoft.com/office/officeart/2005/8/quickstyle/simple1" qsCatId="simple" csTypeId="urn:microsoft.com/office/officeart/2005/8/colors/accent2_4" csCatId="accent2"/>
      <dgm:spPr/>
      <dgm:t>
        <a:bodyPr/>
        <a:lstStyle/>
        <a:p>
          <a:endParaRPr lang="en-US"/>
        </a:p>
      </dgm:t>
    </dgm:pt>
    <dgm:pt modelId="{25E8BFF7-C831-4D7F-B20A-0B257C88791A}">
      <dgm:prSet/>
      <dgm:spPr/>
      <dgm:t>
        <a:bodyPr/>
        <a:lstStyle/>
        <a:p>
          <a:r>
            <a:rPr lang="en-IN"/>
            <a:t>REGRESSION TREE</a:t>
          </a:r>
          <a:endParaRPr lang="en-US"/>
        </a:p>
      </dgm:t>
    </dgm:pt>
    <dgm:pt modelId="{F493E1EB-0479-4EBD-9730-1D8FB3E21784}" cxnId="{336A64C2-A811-4EA0-96EB-CCB420E17784}" type="parTrans">
      <dgm:prSet/>
      <dgm:spPr/>
      <dgm:t>
        <a:bodyPr/>
        <a:lstStyle/>
        <a:p>
          <a:endParaRPr lang="en-US"/>
        </a:p>
      </dgm:t>
    </dgm:pt>
    <dgm:pt modelId="{DE61B379-144B-4F5D-9549-BFCABC8E52E6}" cxnId="{336A64C2-A811-4EA0-96EB-CCB420E17784}" type="sibTrans">
      <dgm:prSet/>
      <dgm:spPr/>
      <dgm:t>
        <a:bodyPr/>
        <a:lstStyle/>
        <a:p>
          <a:endParaRPr lang="en-US"/>
        </a:p>
      </dgm:t>
    </dgm:pt>
    <dgm:pt modelId="{9B09DB1B-4A3A-4182-99E6-D84EC97DF13A}">
      <dgm:prSet/>
      <dgm:spPr/>
      <dgm:t>
        <a:bodyPr/>
        <a:lstStyle/>
        <a:p>
          <a:r>
            <a:rPr lang="en-IN"/>
            <a:t>RANDOM FORESTS</a:t>
          </a:r>
          <a:endParaRPr lang="en-US"/>
        </a:p>
      </dgm:t>
    </dgm:pt>
    <dgm:pt modelId="{7FAE4AEB-8AA7-4050-919D-E624FC040081}" cxnId="{20B25A9D-866A-4542-A8FA-9AE2CF7A7E3C}" type="parTrans">
      <dgm:prSet/>
      <dgm:spPr/>
      <dgm:t>
        <a:bodyPr/>
        <a:lstStyle/>
        <a:p>
          <a:endParaRPr lang="en-US"/>
        </a:p>
      </dgm:t>
    </dgm:pt>
    <dgm:pt modelId="{3AC59F78-3259-4C4F-B2FD-6449FB58D006}" cxnId="{20B25A9D-866A-4542-A8FA-9AE2CF7A7E3C}" type="sibTrans">
      <dgm:prSet/>
      <dgm:spPr/>
      <dgm:t>
        <a:bodyPr/>
        <a:lstStyle/>
        <a:p>
          <a:endParaRPr lang="en-US"/>
        </a:p>
      </dgm:t>
    </dgm:pt>
    <dgm:pt modelId="{CB2A059F-E290-4A4C-9C1F-273EB2CC327D}">
      <dgm:prSet/>
      <dgm:spPr/>
      <dgm:t>
        <a:bodyPr/>
        <a:lstStyle/>
        <a:p>
          <a:r>
            <a:rPr lang="en-IN"/>
            <a:t>XGBOOST</a:t>
          </a:r>
          <a:endParaRPr lang="en-US"/>
        </a:p>
      </dgm:t>
    </dgm:pt>
    <dgm:pt modelId="{8D603DBE-75C5-428B-8903-7BB40AA1D6CC}" cxnId="{4DBA44AA-2C48-439D-A3DB-035E55991180}" type="parTrans">
      <dgm:prSet/>
      <dgm:spPr/>
      <dgm:t>
        <a:bodyPr/>
        <a:lstStyle/>
        <a:p>
          <a:endParaRPr lang="en-US"/>
        </a:p>
      </dgm:t>
    </dgm:pt>
    <dgm:pt modelId="{10B9365F-A08F-484E-844C-5E5B5961BA58}" cxnId="{4DBA44AA-2C48-439D-A3DB-035E55991180}" type="sibTrans">
      <dgm:prSet/>
      <dgm:spPr/>
      <dgm:t>
        <a:bodyPr/>
        <a:lstStyle/>
        <a:p>
          <a:endParaRPr lang="en-US"/>
        </a:p>
      </dgm:t>
    </dgm:pt>
    <dgm:pt modelId="{75EEEF58-C8C8-4FB4-95D8-F3CFB54FEDF4}">
      <dgm:prSet/>
      <dgm:spPr/>
      <dgm:t>
        <a:bodyPr/>
        <a:lstStyle/>
        <a:p>
          <a:r>
            <a:rPr lang="en-IN"/>
            <a:t>NEURAL NETS</a:t>
          </a:r>
          <a:endParaRPr lang="en-US"/>
        </a:p>
      </dgm:t>
    </dgm:pt>
    <dgm:pt modelId="{FEA1D95E-C2A2-4412-B4EA-D59260AD04EB}" cxnId="{177A03A1-6986-4C9A-9837-9F2429CE4842}" type="parTrans">
      <dgm:prSet/>
      <dgm:spPr/>
      <dgm:t>
        <a:bodyPr/>
        <a:lstStyle/>
        <a:p>
          <a:endParaRPr lang="en-US"/>
        </a:p>
      </dgm:t>
    </dgm:pt>
    <dgm:pt modelId="{EF775C73-0086-4B27-B5CE-C26422A99F8F}" cxnId="{177A03A1-6986-4C9A-9837-9F2429CE4842}" type="sibTrans">
      <dgm:prSet/>
      <dgm:spPr/>
      <dgm:t>
        <a:bodyPr/>
        <a:lstStyle/>
        <a:p>
          <a:endParaRPr lang="en-US"/>
        </a:p>
      </dgm:t>
    </dgm:pt>
    <dgm:pt modelId="{CC32A1FB-EA32-431E-9443-D0E248E07D19}" type="pres">
      <dgm:prSet presAssocID="{1E4B544E-BFBF-4695-837B-C60CE2F00A49}" presName="linear" presStyleCnt="0">
        <dgm:presLayoutVars>
          <dgm:animLvl val="lvl"/>
          <dgm:resizeHandles val="exact"/>
        </dgm:presLayoutVars>
      </dgm:prSet>
      <dgm:spPr/>
    </dgm:pt>
    <dgm:pt modelId="{C763BEE4-B1B7-4D17-BE74-30E9614DC15C}" type="pres">
      <dgm:prSet presAssocID="{25E8BFF7-C831-4D7F-B20A-0B257C88791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E039719-6EBE-485C-9742-C857AF623B06}" type="pres">
      <dgm:prSet presAssocID="{DE61B379-144B-4F5D-9549-BFCABC8E52E6}" presName="spacer" presStyleCnt="0"/>
      <dgm:spPr/>
    </dgm:pt>
    <dgm:pt modelId="{33A164DD-CEA6-44B3-A14A-A81AD11F8FD0}" type="pres">
      <dgm:prSet presAssocID="{9B09DB1B-4A3A-4182-99E6-D84EC97DF13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9292F4C-E09D-452C-9DDE-EDF62040D501}" type="pres">
      <dgm:prSet presAssocID="{3AC59F78-3259-4C4F-B2FD-6449FB58D006}" presName="spacer" presStyleCnt="0"/>
      <dgm:spPr/>
    </dgm:pt>
    <dgm:pt modelId="{079A7307-8214-4E6D-9645-7A8D5D35DE7C}" type="pres">
      <dgm:prSet presAssocID="{CB2A059F-E290-4A4C-9C1F-273EB2CC327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229C0DD-A28B-4302-91D0-1937CAB2C329}" type="pres">
      <dgm:prSet presAssocID="{10B9365F-A08F-484E-844C-5E5B5961BA58}" presName="spacer" presStyleCnt="0"/>
      <dgm:spPr/>
    </dgm:pt>
    <dgm:pt modelId="{34834588-9675-47D9-A79E-7E2B74A6D294}" type="pres">
      <dgm:prSet presAssocID="{75EEEF58-C8C8-4FB4-95D8-F3CFB54FEDF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A20B529-B0FA-4039-9641-4AF456A63D53}" type="presOf" srcId="{1E4B544E-BFBF-4695-837B-C60CE2F00A49}" destId="{CC32A1FB-EA32-431E-9443-D0E248E07D19}" srcOrd="0" destOrd="0" presId="urn:microsoft.com/office/officeart/2005/8/layout/vList2"/>
    <dgm:cxn modelId="{4CDF6796-8BCE-4A3B-B887-389210547084}" type="presOf" srcId="{75EEEF58-C8C8-4FB4-95D8-F3CFB54FEDF4}" destId="{34834588-9675-47D9-A79E-7E2B74A6D294}" srcOrd="0" destOrd="0" presId="urn:microsoft.com/office/officeart/2005/8/layout/vList2"/>
    <dgm:cxn modelId="{20B25A9D-866A-4542-A8FA-9AE2CF7A7E3C}" srcId="{1E4B544E-BFBF-4695-837B-C60CE2F00A49}" destId="{9B09DB1B-4A3A-4182-99E6-D84EC97DF13A}" srcOrd="1" destOrd="0" parTransId="{7FAE4AEB-8AA7-4050-919D-E624FC040081}" sibTransId="{3AC59F78-3259-4C4F-B2FD-6449FB58D006}"/>
    <dgm:cxn modelId="{177A03A1-6986-4C9A-9837-9F2429CE4842}" srcId="{1E4B544E-BFBF-4695-837B-C60CE2F00A49}" destId="{75EEEF58-C8C8-4FB4-95D8-F3CFB54FEDF4}" srcOrd="3" destOrd="0" parTransId="{FEA1D95E-C2A2-4412-B4EA-D59260AD04EB}" sibTransId="{EF775C73-0086-4B27-B5CE-C26422A99F8F}"/>
    <dgm:cxn modelId="{0A2247A4-5921-45FF-A041-5C0031DB275D}" type="presOf" srcId="{25E8BFF7-C831-4D7F-B20A-0B257C88791A}" destId="{C763BEE4-B1B7-4D17-BE74-30E9614DC15C}" srcOrd="0" destOrd="0" presId="urn:microsoft.com/office/officeart/2005/8/layout/vList2"/>
    <dgm:cxn modelId="{4DBA44AA-2C48-439D-A3DB-035E55991180}" srcId="{1E4B544E-BFBF-4695-837B-C60CE2F00A49}" destId="{CB2A059F-E290-4A4C-9C1F-273EB2CC327D}" srcOrd="2" destOrd="0" parTransId="{8D603DBE-75C5-428B-8903-7BB40AA1D6CC}" sibTransId="{10B9365F-A08F-484E-844C-5E5B5961BA58}"/>
    <dgm:cxn modelId="{1D75D5AA-7B30-4D90-A478-FF3E78D5F471}" type="presOf" srcId="{CB2A059F-E290-4A4C-9C1F-273EB2CC327D}" destId="{079A7307-8214-4E6D-9645-7A8D5D35DE7C}" srcOrd="0" destOrd="0" presId="urn:microsoft.com/office/officeart/2005/8/layout/vList2"/>
    <dgm:cxn modelId="{5E26B0B8-F823-444F-9DA2-A760BDBDB62E}" type="presOf" srcId="{9B09DB1B-4A3A-4182-99E6-D84EC97DF13A}" destId="{33A164DD-CEA6-44B3-A14A-A81AD11F8FD0}" srcOrd="0" destOrd="0" presId="urn:microsoft.com/office/officeart/2005/8/layout/vList2"/>
    <dgm:cxn modelId="{336A64C2-A811-4EA0-96EB-CCB420E17784}" srcId="{1E4B544E-BFBF-4695-837B-C60CE2F00A49}" destId="{25E8BFF7-C831-4D7F-B20A-0B257C88791A}" srcOrd="0" destOrd="0" parTransId="{F493E1EB-0479-4EBD-9730-1D8FB3E21784}" sibTransId="{DE61B379-144B-4F5D-9549-BFCABC8E52E6}"/>
    <dgm:cxn modelId="{5E50F5B5-CF75-48CB-8E3D-9E5ABDF17FCC}" type="presParOf" srcId="{CC32A1FB-EA32-431E-9443-D0E248E07D19}" destId="{C763BEE4-B1B7-4D17-BE74-30E9614DC15C}" srcOrd="0" destOrd="0" presId="urn:microsoft.com/office/officeart/2005/8/layout/vList2"/>
    <dgm:cxn modelId="{B1B52614-FEBD-465D-BE8D-D93F57CF3D3C}" type="presParOf" srcId="{CC32A1FB-EA32-431E-9443-D0E248E07D19}" destId="{1E039719-6EBE-485C-9742-C857AF623B06}" srcOrd="1" destOrd="0" presId="urn:microsoft.com/office/officeart/2005/8/layout/vList2"/>
    <dgm:cxn modelId="{7A298379-0789-4464-A514-969C4A56832B}" type="presParOf" srcId="{CC32A1FB-EA32-431E-9443-D0E248E07D19}" destId="{33A164DD-CEA6-44B3-A14A-A81AD11F8FD0}" srcOrd="2" destOrd="0" presId="urn:microsoft.com/office/officeart/2005/8/layout/vList2"/>
    <dgm:cxn modelId="{B203C4BD-E870-4A2C-84B7-893184DE9DD7}" type="presParOf" srcId="{CC32A1FB-EA32-431E-9443-D0E248E07D19}" destId="{59292F4C-E09D-452C-9DDE-EDF62040D501}" srcOrd="3" destOrd="0" presId="urn:microsoft.com/office/officeart/2005/8/layout/vList2"/>
    <dgm:cxn modelId="{E5C2E19B-78D4-4484-A111-FE9DBF44DE84}" type="presParOf" srcId="{CC32A1FB-EA32-431E-9443-D0E248E07D19}" destId="{079A7307-8214-4E6D-9645-7A8D5D35DE7C}" srcOrd="4" destOrd="0" presId="urn:microsoft.com/office/officeart/2005/8/layout/vList2"/>
    <dgm:cxn modelId="{948D0DC5-9AA8-4008-83F3-8213DFA92013}" type="presParOf" srcId="{CC32A1FB-EA32-431E-9443-D0E248E07D19}" destId="{4229C0DD-A28B-4302-91D0-1937CAB2C329}" srcOrd="5" destOrd="0" presId="urn:microsoft.com/office/officeart/2005/8/layout/vList2"/>
    <dgm:cxn modelId="{24F0BEE8-E04C-4C80-99AE-7776E301F538}" type="presParOf" srcId="{CC32A1FB-EA32-431E-9443-D0E248E07D19}" destId="{34834588-9675-47D9-A79E-7E2B74A6D29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63BEE4-B1B7-4D17-BE74-30E9614DC15C}">
      <dsp:nvSpPr>
        <dsp:cNvPr id="0" name=""/>
        <dsp:cNvSpPr/>
      </dsp:nvSpPr>
      <dsp:spPr>
        <a:xfrm>
          <a:off x="0" y="40227"/>
          <a:ext cx="5888038" cy="88920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shade val="50000"/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800" kern="1200"/>
            <a:t>REGRESSION TREE</a:t>
          </a:r>
          <a:endParaRPr lang="en-US" sz="3800" kern="1200"/>
        </a:p>
      </dsp:txBody>
      <dsp:txXfrm>
        <a:off x="43407" y="83634"/>
        <a:ext cx="5801224" cy="802386"/>
      </dsp:txXfrm>
    </dsp:sp>
    <dsp:sp modelId="{33A164DD-CEA6-44B3-A14A-A81AD11F8FD0}">
      <dsp:nvSpPr>
        <dsp:cNvPr id="0" name=""/>
        <dsp:cNvSpPr/>
      </dsp:nvSpPr>
      <dsp:spPr>
        <a:xfrm>
          <a:off x="0" y="1038867"/>
          <a:ext cx="5888038" cy="88920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24003"/>
                <a:satOff val="2122"/>
                <a:lumOff val="1946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shade val="50000"/>
                <a:hueOff val="24003"/>
                <a:satOff val="2122"/>
                <a:lumOff val="1946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shade val="50000"/>
                <a:hueOff val="24003"/>
                <a:satOff val="2122"/>
                <a:lumOff val="1946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800" kern="1200"/>
            <a:t>RANDOM FORESTS</a:t>
          </a:r>
          <a:endParaRPr lang="en-US" sz="3800" kern="1200"/>
        </a:p>
      </dsp:txBody>
      <dsp:txXfrm>
        <a:off x="43407" y="1082274"/>
        <a:ext cx="5801224" cy="802386"/>
      </dsp:txXfrm>
    </dsp:sp>
    <dsp:sp modelId="{079A7307-8214-4E6D-9645-7A8D5D35DE7C}">
      <dsp:nvSpPr>
        <dsp:cNvPr id="0" name=""/>
        <dsp:cNvSpPr/>
      </dsp:nvSpPr>
      <dsp:spPr>
        <a:xfrm>
          <a:off x="0" y="2037507"/>
          <a:ext cx="5888038" cy="88920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48007"/>
                <a:satOff val="4244"/>
                <a:lumOff val="38919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shade val="50000"/>
                <a:hueOff val="48007"/>
                <a:satOff val="4244"/>
                <a:lumOff val="38919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shade val="50000"/>
                <a:hueOff val="48007"/>
                <a:satOff val="4244"/>
                <a:lumOff val="38919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800" kern="1200"/>
            <a:t>XGBOOST</a:t>
          </a:r>
          <a:endParaRPr lang="en-US" sz="3800" kern="1200"/>
        </a:p>
      </dsp:txBody>
      <dsp:txXfrm>
        <a:off x="43407" y="2080914"/>
        <a:ext cx="5801224" cy="802386"/>
      </dsp:txXfrm>
    </dsp:sp>
    <dsp:sp modelId="{34834588-9675-47D9-A79E-7E2B74A6D294}">
      <dsp:nvSpPr>
        <dsp:cNvPr id="0" name=""/>
        <dsp:cNvSpPr/>
      </dsp:nvSpPr>
      <dsp:spPr>
        <a:xfrm>
          <a:off x="0" y="3036147"/>
          <a:ext cx="5888038" cy="88920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24003"/>
                <a:satOff val="2122"/>
                <a:lumOff val="1946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shade val="50000"/>
                <a:hueOff val="24003"/>
                <a:satOff val="2122"/>
                <a:lumOff val="1946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shade val="50000"/>
                <a:hueOff val="24003"/>
                <a:satOff val="2122"/>
                <a:lumOff val="1946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800" kern="1200"/>
            <a:t>NEURAL NETS</a:t>
          </a:r>
          <a:endParaRPr lang="en-US" sz="3800" kern="1200"/>
        </a:p>
      </dsp:txBody>
      <dsp:txXfrm>
        <a:off x="43407" y="3079554"/>
        <a:ext cx="5801224" cy="8023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318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63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jpeg"/><Relationship Id="rId1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1190547"/>
            <a:ext cx="8991600" cy="1645920"/>
          </a:xfrm>
        </p:spPr>
        <p:txBody>
          <a:bodyPr/>
          <a:lstStyle/>
          <a:p>
            <a:r>
              <a:rPr lang="en-IN" dirty="0"/>
              <a:t>PRICE THEM ~ FIFA 18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3337" y="4021534"/>
            <a:ext cx="6801612" cy="1239894"/>
          </a:xfrm>
        </p:spPr>
        <p:txBody>
          <a:bodyPr>
            <a:normAutofit/>
          </a:bodyPr>
          <a:lstStyle/>
          <a:p>
            <a:endParaRPr lang="en-IN" sz="2800" dirty="0"/>
          </a:p>
          <a:p>
            <a:r>
              <a:rPr lang="en-IN" sz="2800" dirty="0"/>
              <a:t>-Shubhashri A G (15PT32)</a:t>
            </a:r>
            <a:endParaRPr lang="en-IN"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generated with very high confide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0499" y="1957880"/>
            <a:ext cx="2820953" cy="2510647"/>
          </a:xfrm>
          <a:prstGeom prst="rect">
            <a:avLst/>
          </a:prstGeom>
          <a:ln w="31750" cap="sq">
            <a:solidFill>
              <a:srgbClr val="FFFFFF"/>
            </a:solidFill>
            <a:miter lim="800000"/>
            <a:headEnd/>
            <a:tailEnd/>
          </a:ln>
        </p:spPr>
      </p:pic>
      <p:pic>
        <p:nvPicPr>
          <p:cNvPr id="2" name="Picture 1" descr="A close up of text on a black background&#10;&#10;Description generated with high confide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851" y="4612301"/>
            <a:ext cx="3988302" cy="1894443"/>
          </a:xfrm>
          <a:prstGeom prst="rect">
            <a:avLst/>
          </a:prstGeom>
          <a:ln w="31750" cap="sq">
            <a:solidFill>
              <a:srgbClr val="FFFFFF"/>
            </a:solidFill>
            <a:miter lim="800000"/>
            <a:headEnd/>
            <a:tailEnd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0121" y="964692"/>
            <a:ext cx="3707652" cy="477533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264120" y="625386"/>
            <a:ext cx="6092952" cy="1188720"/>
          </a:xfrm>
        </p:spPr>
        <p:txBody>
          <a:bodyPr>
            <a:normAutofit/>
          </a:bodyPr>
          <a:lstStyle/>
          <a:p>
            <a:r>
              <a:rPr lang="en-IN" dirty="0"/>
              <a:t>XGBOOST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0805" y="4600403"/>
            <a:ext cx="4681666" cy="1888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676" y="2024482"/>
            <a:ext cx="3234214" cy="251064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0121" y="964692"/>
            <a:ext cx="3707652" cy="477533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264120" y="625386"/>
            <a:ext cx="6092952" cy="1188720"/>
          </a:xfrm>
        </p:spPr>
        <p:txBody>
          <a:bodyPr>
            <a:normAutofit/>
          </a:bodyPr>
          <a:lstStyle/>
          <a:p>
            <a:r>
              <a:rPr lang="en-IN" dirty="0"/>
              <a:t>NEURAL NETS</a:t>
            </a:r>
            <a:endParaRPr lang="en-IN" dirty="0"/>
          </a:p>
        </p:txBody>
      </p:sp>
      <p:pic>
        <p:nvPicPr>
          <p:cNvPr id="7" name="Picture 6" descr="A screenshot of a cell phone&#10;&#10;Description generated with high confide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9339" y="2153412"/>
            <a:ext cx="4264848" cy="940955"/>
          </a:xfrm>
          <a:prstGeom prst="rect">
            <a:avLst/>
          </a:prstGeom>
        </p:spPr>
      </p:pic>
      <p:pic>
        <p:nvPicPr>
          <p:cNvPr id="9" name="Picture 8" descr="A screenshot of text&#10;&#10;Description generated with very high confide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3497" y="3352359"/>
            <a:ext cx="5036532" cy="264796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0121" y="964692"/>
            <a:ext cx="3707652" cy="477533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pic>
        <p:nvPicPr>
          <p:cNvPr id="4" name="Picture 3" descr="A screenshot of a cell phone&#10;&#10;Description generated with very high confide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1834" y="720376"/>
            <a:ext cx="11531333" cy="2821850"/>
          </a:xfrm>
          <a:prstGeom prst="rect">
            <a:avLst/>
          </a:prstGeom>
        </p:spPr>
      </p:pic>
      <p:sp>
        <p:nvSpPr>
          <p:cNvPr id="10" name="Title 5"/>
          <p:cNvSpPr>
            <a:spLocks noGrp="1"/>
          </p:cNvSpPr>
          <p:nvPr>
            <p:ph type="title"/>
          </p:nvPr>
        </p:nvSpPr>
        <p:spPr>
          <a:xfrm>
            <a:off x="511834" y="370332"/>
            <a:ext cx="2745616" cy="233517"/>
          </a:xfrm>
        </p:spPr>
        <p:txBody>
          <a:bodyPr>
            <a:noAutofit/>
          </a:bodyPr>
          <a:lstStyle/>
          <a:p>
            <a:r>
              <a:rPr lang="en-IN" sz="1200" dirty="0"/>
              <a:t>CONFIG…</a:t>
            </a:r>
            <a:endParaRPr lang="en-IN" sz="12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834" y="3658753"/>
            <a:ext cx="7230602" cy="30255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6238" y="218638"/>
            <a:ext cx="7975120" cy="1046570"/>
          </a:xfrm>
        </p:spPr>
        <p:txBody>
          <a:bodyPr>
            <a:normAutofit fontScale="90000"/>
          </a:bodyPr>
          <a:lstStyle/>
          <a:p>
            <a:r>
              <a:rPr lang="en-IN" dirty="0"/>
              <a:t>A SNEEK PEAK INTO THE DATA…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1335" y="1651044"/>
            <a:ext cx="11238271" cy="6299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38" y="2552629"/>
            <a:ext cx="11293368" cy="6171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237" y="3568447"/>
            <a:ext cx="11293369" cy="6734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342" y="4830718"/>
            <a:ext cx="1562100" cy="7524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6238" y="218638"/>
            <a:ext cx="7975120" cy="1046570"/>
          </a:xfrm>
        </p:spPr>
        <p:txBody>
          <a:bodyPr>
            <a:normAutofit/>
          </a:bodyPr>
          <a:lstStyle/>
          <a:p>
            <a:r>
              <a:rPr lang="en-IN" dirty="0"/>
              <a:t>Common steps…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776377" y="1765540"/>
            <a:ext cx="1063349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1.Extract top 20 principal components of the data</a:t>
            </a:r>
            <a:endParaRPr lang="en-IN" sz="3200" dirty="0"/>
          </a:p>
          <a:p>
            <a:endParaRPr lang="en-IN" sz="3200" dirty="0"/>
          </a:p>
          <a:p>
            <a:r>
              <a:rPr lang="en-IN" sz="3200" dirty="0"/>
              <a:t>2.Divide the given data into train and test subsets : </a:t>
            </a:r>
            <a:endParaRPr lang="en-IN" sz="3200" dirty="0"/>
          </a:p>
          <a:p>
            <a:r>
              <a:rPr lang="en-IN" sz="3200" dirty="0"/>
              <a:t>Train-(0.7114732724902216 * </a:t>
            </a:r>
            <a:r>
              <a:rPr lang="en-IN" sz="3200" dirty="0" err="1"/>
              <a:t>nrow</a:t>
            </a:r>
            <a:r>
              <a:rPr lang="en-IN" sz="3200" dirty="0"/>
              <a:t>(</a:t>
            </a:r>
            <a:r>
              <a:rPr lang="en-IN" sz="3200" dirty="0" err="1"/>
              <a:t>dat</a:t>
            </a:r>
            <a:r>
              <a:rPr lang="en-IN" sz="3200" dirty="0"/>
              <a:t>))</a:t>
            </a:r>
            <a:endParaRPr lang="en-IN" sz="3200" dirty="0"/>
          </a:p>
          <a:p>
            <a:endParaRPr lang="en-IN" sz="3200" dirty="0"/>
          </a:p>
          <a:p>
            <a:r>
              <a:rPr lang="en-IN" sz="3200" dirty="0"/>
              <a:t>3.Else step 2 is replaced by CROSS VALIDATION(10 FOLD)</a:t>
            </a:r>
            <a:endParaRPr lang="en-IN" sz="3200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494182" y="960721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8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657802" y="1124712"/>
            <a:ext cx="6558192" cy="46085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5471" y="2681105"/>
            <a:ext cx="3063240" cy="1495794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IN">
                <a:solidFill>
                  <a:schemeClr val="tx1"/>
                </a:solidFill>
              </a:rPr>
              <a:t>Classifiers trained on</a:t>
            </a:r>
            <a:endParaRPr lang="en-IN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5006975" y="1447800"/>
          <a:ext cx="5888038" cy="3965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Regression tree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31136" y="2381563"/>
            <a:ext cx="4411204" cy="24319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4952764"/>
            <a:ext cx="4338919" cy="2406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1427" y="2381563"/>
            <a:ext cx="4384280" cy="243197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0798" y="4952764"/>
            <a:ext cx="3176138" cy="52398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 bwMode="black">
          <a:xfrm>
            <a:off x="306238" y="218639"/>
            <a:ext cx="3414622" cy="695762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Predictions…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9347" y="1898351"/>
            <a:ext cx="6393291" cy="11381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5395" y="3429000"/>
            <a:ext cx="6327244" cy="103925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48251" y="723360"/>
            <a:ext cx="5147749" cy="5528609"/>
          </a:xfrm>
        </p:spPr>
      </p:pic>
      <p:sp>
        <p:nvSpPr>
          <p:cNvPr id="6" name="Title 1"/>
          <p:cNvSpPr txBox="1"/>
          <p:nvPr/>
        </p:nvSpPr>
        <p:spPr bwMode="black">
          <a:xfrm>
            <a:off x="6551762" y="5556207"/>
            <a:ext cx="4524554" cy="695762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Other metrics in the prog.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RANDOM FOREST</a:t>
            </a: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31136" y="2540389"/>
            <a:ext cx="2952750" cy="581025"/>
          </a:xfrm>
          <a:prstGeom prst="rect">
            <a:avLst/>
          </a:prstGeom>
        </p:spPr>
      </p:pic>
      <p:pic>
        <p:nvPicPr>
          <p:cNvPr id="5" name="Picture 4" descr="A screenshot of a social media post&#10;&#10;Description generated with very high confide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160" y="3606046"/>
            <a:ext cx="9005521" cy="19781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 bwMode="black">
          <a:xfrm>
            <a:off x="306238" y="218639"/>
            <a:ext cx="3414622" cy="695762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Predictions…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9347" y="1898351"/>
            <a:ext cx="6393291" cy="11381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5395" y="3429000"/>
            <a:ext cx="6327244" cy="103925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0</TotalTime>
  <Words>410</Words>
  <Application>WPS Presentation</Application>
  <PresentationFormat>Widescreen</PresentationFormat>
  <Paragraphs>44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Arial</vt:lpstr>
      <vt:lpstr>SimSun</vt:lpstr>
      <vt:lpstr>Wingdings</vt:lpstr>
      <vt:lpstr>Gill Sans MT</vt:lpstr>
      <vt:lpstr>Microsoft YaHei</vt:lpstr>
      <vt:lpstr/>
      <vt:lpstr>Arial Unicode MS</vt:lpstr>
      <vt:lpstr>Calibri</vt:lpstr>
      <vt:lpstr>Parcel</vt:lpstr>
      <vt:lpstr>PRICE THEM ~ FIFA 18</vt:lpstr>
      <vt:lpstr>A SNEEK PEAK INTO THE DATA…</vt:lpstr>
      <vt:lpstr>Common steps…</vt:lpstr>
      <vt:lpstr>Classifiers trained on</vt:lpstr>
      <vt:lpstr>Regression tree</vt:lpstr>
      <vt:lpstr>PowerPoint 演示文稿</vt:lpstr>
      <vt:lpstr>PowerPoint 演示文稿</vt:lpstr>
      <vt:lpstr>RANDOM FOREST</vt:lpstr>
      <vt:lpstr>PowerPoint 演示文稿</vt:lpstr>
      <vt:lpstr>XGBOOST</vt:lpstr>
      <vt:lpstr>NEURAL NETS</vt:lpstr>
      <vt:lpstr>CONFIG…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PRICE THEM ~ FIFA 18</dc:title>
  <dc:creator>HanaChan</dc:creator>
  <cp:lastModifiedBy>Hana Chan</cp:lastModifiedBy>
  <cp:revision>14</cp:revision>
  <dcterms:created xsi:type="dcterms:W3CDTF">2018-04-11T08:21:00Z</dcterms:created>
  <dcterms:modified xsi:type="dcterms:W3CDTF">2019-08-31T14:07:16Z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1033-10.2.0.5978</vt:lpwstr>
  </property>
</Properties>
</file>

<file path=docProps/thumbnail.jpeg>
</file>